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9"/>
  </p:notesMasterIdLst>
  <p:sldIdLst>
    <p:sldId id="256" r:id="rId2"/>
    <p:sldId id="279" r:id="rId3"/>
    <p:sldId id="277" r:id="rId4"/>
    <p:sldId id="285" r:id="rId5"/>
    <p:sldId id="286" r:id="rId6"/>
    <p:sldId id="287" r:id="rId7"/>
    <p:sldId id="281" r:id="rId8"/>
    <p:sldId id="288" r:id="rId9"/>
    <p:sldId id="278" r:id="rId10"/>
    <p:sldId id="289" r:id="rId11"/>
    <p:sldId id="290" r:id="rId12"/>
    <p:sldId id="291" r:id="rId13"/>
    <p:sldId id="292" r:id="rId14"/>
    <p:sldId id="293" r:id="rId15"/>
    <p:sldId id="294" r:id="rId16"/>
    <p:sldId id="284" r:id="rId17"/>
    <p:sldId id="283"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67662" autoAdjust="0"/>
  </p:normalViewPr>
  <p:slideViewPr>
    <p:cSldViewPr snapToGrid="0" snapToObjects="1">
      <p:cViewPr varScale="1">
        <p:scale>
          <a:sx n="58" d="100"/>
          <a:sy n="58" d="100"/>
        </p:scale>
        <p:origin x="2165"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37097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2914373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DSC does not currently work with PowerShell Core 6.0 or higher on Windows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haven't tried DSC on Linux or macOS so I can't speak for those operating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 be more specific, the commands in the </a:t>
            </a:r>
            <a:r>
              <a:rPr lang="en-US" sz="1200" kern="1200" dirty="0" err="1">
                <a:solidFill>
                  <a:schemeClr val="tx1"/>
                </a:solidFill>
                <a:latin typeface="+mn-lt"/>
                <a:ea typeface="+mn-ea"/>
                <a:cs typeface="+mn-cs"/>
              </a:rPr>
              <a:t>PSDesiredStateConfiguration</a:t>
            </a:r>
            <a:r>
              <a:rPr lang="en-US" sz="1200" kern="1200" dirty="0">
                <a:solidFill>
                  <a:schemeClr val="tx1"/>
                </a:solidFill>
                <a:latin typeface="+mn-lt"/>
                <a:ea typeface="+mn-ea"/>
                <a:cs typeface="+mn-cs"/>
              </a:rPr>
              <a:t> module do not work on Windows systems due to the current implementation relying on WMI (Windows Management Instrumentation) which does not exist in PowerShell Core.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Currently, you must use Windows PowerShell version 4 or higher for MOF based DSC resources and Windows PowerShell version 5.0 or higher for class based DSC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 are several articles about PowerShell Core and the future direction of DSC on the PowerShell Team blog if you're interested in learning more.</a:t>
            </a:r>
          </a:p>
          <a:p>
            <a:r>
              <a:rPr lang="en-US" sz="1200" kern="1200" dirty="0">
                <a:solidFill>
                  <a:schemeClr val="tx1"/>
                </a:solidFill>
                <a:latin typeface="+mn-lt"/>
                <a:ea typeface="+mn-ea"/>
                <a:cs typeface="+mn-cs"/>
              </a:rPr>
              <a:t>https://blogs.msdn.microsoft.com/powershell/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5</a:t>
            </a:fld>
            <a:endParaRPr lang="en-US"/>
          </a:p>
        </p:txBody>
      </p:sp>
    </p:spTree>
    <p:extLst>
      <p:ext uri="{BB962C8B-B14F-4D97-AF65-F5344CB8AC3E}">
        <p14:creationId xmlns:p14="http://schemas.microsoft.com/office/powerpoint/2010/main" val="306836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Back in September of 2014, I discovered that there was a logic problem with the  </a:t>
            </a:r>
            <a:r>
              <a:rPr lang="en-US" sz="1200" kern="1200" dirty="0" err="1">
                <a:solidFill>
                  <a:schemeClr val="tx1"/>
                </a:solidFill>
                <a:latin typeface="+mn-lt"/>
                <a:ea typeface="+mn-ea"/>
                <a:cs typeface="+mn-cs"/>
              </a:rPr>
              <a:t>xRemoteDesktopAdmin</a:t>
            </a:r>
            <a:r>
              <a:rPr lang="en-US" sz="1200" kern="1200" dirty="0">
                <a:solidFill>
                  <a:schemeClr val="tx1"/>
                </a:solidFill>
                <a:latin typeface="+mn-lt"/>
                <a:ea typeface="+mn-ea"/>
                <a:cs typeface="+mn-cs"/>
              </a:rPr>
              <a:t> DSC resource for configuring Remote Desktop that Microsoft had published on their TechNet Blog site and in their TechNet Script Repository.</a:t>
            </a:r>
          </a:p>
          <a:p>
            <a:r>
              <a:rPr lang="en-US" sz="1200" kern="1200" dirty="0">
                <a:solidFill>
                  <a:schemeClr val="tx1"/>
                </a:solidFill>
                <a:latin typeface="+mn-lt"/>
                <a:ea typeface="+mn-ea"/>
                <a:cs typeface="+mn-cs"/>
              </a:rPr>
              <a:t>https://blogs.technet.microsoft.com/privatecloud/2014/08/22/writing-a-custom-dsc-resource-for-remote-desktop-rdp-settings/</a:t>
            </a:r>
          </a:p>
          <a:p>
            <a:r>
              <a:rPr lang="en-US" sz="1200" kern="1200" dirty="0">
                <a:solidFill>
                  <a:schemeClr val="tx1"/>
                </a:solidFill>
                <a:latin typeface="+mn-lt"/>
                <a:ea typeface="+mn-ea"/>
                <a:cs typeface="+mn-cs"/>
              </a:rPr>
              <a:t>https://gallery.technet.microsoft.com/xRemoteDesktopAdmin-dfc2f5a3.</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compares a string to an integer on line 89 of the xRemoteDesktopAdmin.psm1 file. The Ensure variable is a string that contains either "Present" or "Absent" and the </a:t>
            </a:r>
            <a:r>
              <a:rPr lang="en-US" sz="1200" kern="1200" dirty="0" err="1">
                <a:solidFill>
                  <a:schemeClr val="tx1"/>
                </a:solidFill>
                <a:latin typeface="+mn-lt"/>
                <a:ea typeface="+mn-ea"/>
                <a:cs typeface="+mn-cs"/>
              </a:rPr>
              <a:t>GetEnsure</a:t>
            </a:r>
            <a:r>
              <a:rPr lang="en-US" sz="1200" kern="1200" dirty="0">
                <a:solidFill>
                  <a:schemeClr val="tx1"/>
                </a:solidFill>
                <a:latin typeface="+mn-lt"/>
                <a:ea typeface="+mn-ea"/>
                <a:cs typeface="+mn-cs"/>
              </a:rPr>
              <a:t> variable is an integer that contains either 0 or 1. This causes the code in the "If" block on line 89 that compares the two to always run since they'll never be equal. To be fair, this code only runs if the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returns false, but the conditional logic that they're using is useless due to the way it's written.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was back in the dark ages of DSC before Microsoft open sourced their DSC resources on GitHub which meant no forking a repository to fix the problem or submitting a pull request so everyone could benefit from one person taking the time to resolve the problem.</a:t>
            </a:r>
          </a:p>
          <a:p>
            <a:r>
              <a:rPr lang="en-US" sz="1200" kern="1200" dirty="0">
                <a:solidFill>
                  <a:schemeClr val="tx1"/>
                </a:solidFill>
                <a:latin typeface="+mn-lt"/>
                <a:ea typeface="+mn-ea"/>
                <a:cs typeface="+mn-cs"/>
              </a:rPr>
              <a:t>https://github.com/PowerShell/DscResources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1060572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Part 1 of this demo demonstrates the process that I went through to write a custom DSC resource for configuring Remote Desktop using a MOF based PowerShell resource since Windows PowerShell version 4 was the current version at that point in time.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DSC (Desired State Configuration) was introduced in Windows PowerShell version 4.0. This initial version of DSC was limited to using MOF (Managed Object Format) based DSC 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91812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Notice in the previous command, I added a prefix of "c" to the name of the DSC resource that I’m creating. That stands for "community". The recommendation at that point in time was to use the letter "c" as the prefix for community created DSC resources. The current recommendation is to no longer use the "c" prefix.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Steven Murawski wrote a blog article titled "DSC People – Let’s Stop Using 'c' Now" that I recommend reading and Microsoft published an article on their PowerShell team blog titled "DSC Resource Naming Guidelines" that provides specific guidance on the currently recommended naming convention. Microsoft used "x" on many of their DSC resources which meant experimental, but it's my understanding that they'll also be dropping the "x" from their DSC resources moving forward.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https://stevenmurawski.com/2015/06/dsc-people-lets-stop-using-c-now/</a:t>
            </a:r>
          </a:p>
          <a:p>
            <a:r>
              <a:rPr lang="en-US" sz="1200" kern="1200" dirty="0">
                <a:solidFill>
                  <a:schemeClr val="tx1"/>
                </a:solidFill>
                <a:latin typeface="+mn-lt"/>
                <a:ea typeface="+mn-ea"/>
                <a:cs typeface="+mn-cs"/>
              </a:rPr>
              <a:t>https://blogs.msdn.microsoft.com/powershell/2017/12/08/dsc-resource-naming-and-support-guidelines/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2487977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Must return a </a:t>
            </a:r>
            <a:r>
              <a:rPr lang="en-US" sz="1200" kern="1200" dirty="0" err="1">
                <a:solidFill>
                  <a:schemeClr val="tx1"/>
                </a:solidFill>
                <a:latin typeface="+mn-lt"/>
                <a:ea typeface="+mn-ea"/>
                <a:cs typeface="+mn-cs"/>
              </a:rPr>
              <a:t>hashtable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Only called if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fails</a:t>
            </a:r>
          </a:p>
          <a:p>
            <a:r>
              <a:rPr lang="en-US" sz="1200" kern="1200" dirty="0">
                <a:solidFill>
                  <a:schemeClr val="tx1"/>
                </a:solidFill>
                <a:latin typeface="+mn-lt"/>
                <a:ea typeface="+mn-ea"/>
                <a:cs typeface="+mn-cs"/>
              </a:rPr>
              <a:t>        It should configure whatever isn't in the desired state while</a:t>
            </a:r>
          </a:p>
          <a:p>
            <a:r>
              <a:rPr lang="en-US" sz="1200" kern="1200" dirty="0">
                <a:solidFill>
                  <a:schemeClr val="tx1"/>
                </a:solidFill>
                <a:latin typeface="+mn-lt"/>
                <a:ea typeface="+mn-ea"/>
                <a:cs typeface="+mn-cs"/>
              </a:rPr>
              <a:t>        not returning any results at all.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Test-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Used to determine if the item specified in the</a:t>
            </a:r>
          </a:p>
          <a:p>
            <a:r>
              <a:rPr lang="en-US" sz="1200" kern="1200" dirty="0">
                <a:solidFill>
                  <a:schemeClr val="tx1"/>
                </a:solidFill>
                <a:latin typeface="+mn-lt"/>
                <a:ea typeface="+mn-ea"/>
                <a:cs typeface="+mn-cs"/>
              </a:rPr>
              <a:t>        configuration is in the desired state or not.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088898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Consider Private Functions to Simplify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Sometimes it's more efficient to create private functions that the three required functions call if some of the same code is used by more than one of them. The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is used to make sure that only these three functions are publicly available if you decide to write any private functions.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Taking advantage of the </a:t>
            </a:r>
            <a:r>
              <a:rPr lang="en-US" sz="1200" kern="1200" dirty="0" err="1">
                <a:solidFill>
                  <a:schemeClr val="tx1"/>
                </a:solidFill>
                <a:latin typeface="+mn-lt"/>
                <a:ea typeface="+mn-ea"/>
                <a:cs typeface="+mn-cs"/>
              </a:rPr>
              <a:t>FunctionsToExport</a:t>
            </a:r>
            <a:r>
              <a:rPr lang="en-US" sz="1200" kern="1200" dirty="0">
                <a:solidFill>
                  <a:schemeClr val="tx1"/>
                </a:solidFill>
                <a:latin typeface="+mn-lt"/>
                <a:ea typeface="+mn-ea"/>
                <a:cs typeface="+mn-cs"/>
              </a:rPr>
              <a:t> section of the module manifest eliminates the need to use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in the script module (PSM1) file to limit the publicly available 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12</a:t>
            </a:fld>
            <a:endParaRPr lang="en-US"/>
          </a:p>
        </p:txBody>
      </p:sp>
    </p:spTree>
    <p:extLst>
      <p:ext uri="{BB962C8B-B14F-4D97-AF65-F5344CB8AC3E}">
        <p14:creationId xmlns:p14="http://schemas.microsoft.com/office/powerpoint/2010/main" val="2389668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few years ago while attending the MVP Summit, I mentioned that I wish someone would write a MOF based DSC resource and then rewrite the same resource as a Class based one so I could see the differences in both the process to create them along with the differences in the finished products. As far as I know, no one ever created anything like that. Once I learned how to create class based DSC resources, I decided to create and share that exact information with the community. My goal with sharing this information is to help others transition from creating MOF based DSC resources to creating class based ones without having to reinvent the wheel.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mentioned in Part 1, prior to PowerShell version 5 being released, I had written a PowerShell version 4 compatible DSC resource named </a:t>
            </a:r>
            <a:r>
              <a:rPr lang="en-US" sz="1200" kern="1200" dirty="0" err="1">
                <a:solidFill>
                  <a:schemeClr val="tx1"/>
                </a:solidFill>
                <a:latin typeface="+mn-lt"/>
                <a:ea typeface="+mn-ea"/>
                <a:cs typeface="+mn-cs"/>
              </a:rPr>
              <a:t>cMrRDP</a:t>
            </a:r>
            <a:r>
              <a:rPr lang="en-US" sz="1200" kern="1200" dirty="0">
                <a:solidFill>
                  <a:schemeClr val="tx1"/>
                </a:solidFill>
                <a:latin typeface="+mn-lt"/>
                <a:ea typeface="+mn-ea"/>
                <a:cs typeface="+mn-cs"/>
              </a:rPr>
              <a:t> for configuring Remote Desktop. It only contained the three required functions, Get-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and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Much of the code was duplicated between these functions. A better approach would have been to create private functions within the resource which the required functions call. This design eliminates code duplication, makes troubleshooting easier, and simplifies both the code and the functions themselves. Since the functions are simpler, writing unit test for them is also simpler.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decided to rewrite my DSC resource for configuring Remote Desktop as a class based DSC resource. The module for this new version is simply named "</a:t>
            </a:r>
            <a:r>
              <a:rPr lang="en-US" sz="1200" kern="1200" dirty="0" err="1">
                <a:solidFill>
                  <a:schemeClr val="tx1"/>
                </a:solidFill>
                <a:latin typeface="+mn-lt"/>
                <a:ea typeface="+mn-ea"/>
                <a:cs typeface="+mn-cs"/>
              </a:rPr>
              <a:t>MrRemoteDesktop</a:t>
            </a:r>
            <a:r>
              <a:rPr lang="en-US" sz="1200" kern="1200" dirty="0">
                <a:solidFill>
                  <a:schemeClr val="tx1"/>
                </a:solidFill>
                <a:latin typeface="+mn-lt"/>
                <a:ea typeface="+mn-ea"/>
                <a:cs typeface="+mn-cs"/>
              </a:rPr>
              <a:t>". This resource can also be found in my DSC repository on GitHub. Class based DSC resources require PowerShell version 5 on the system used for authoring the resource and on the system that the configuration is going to be applied to. With class based resources, Get(), Set(), and Test() methods take the place of the previously referenced required functions. One huge benefit to class based resources is that it doesn’t require a MOF file for the resource itself. This makes writing the resource simpler and modifications no longer require major rework or starting from scratch.</a:t>
            </a:r>
          </a:p>
          <a:p>
            <a:r>
              <a:rPr lang="en-US" sz="1200" kern="1200" dirty="0">
                <a:solidFill>
                  <a:schemeClr val="tx1"/>
                </a:solidFill>
                <a:latin typeface="+mn-lt"/>
                <a:ea typeface="+mn-ea"/>
                <a:cs typeface="+mn-cs"/>
              </a:rPr>
              <a:t>https://github.com/mikefrobbins/DSC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13</a:t>
            </a:fld>
            <a:endParaRPr lang="en-US"/>
          </a:p>
        </p:txBody>
      </p:sp>
    </p:spTree>
    <p:extLst>
      <p:ext uri="{BB962C8B-B14F-4D97-AF65-F5344CB8AC3E}">
        <p14:creationId xmlns:p14="http://schemas.microsoft.com/office/powerpoint/2010/main" val="3175766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tevenmurawski.com/2015/06/dsc-people-lets-stop-using-c-no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blogs.msdn.microsoft.com/powershell/2017/12/08/dsc-resource-naming-and-support-guideline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hyperlink" Target="http://www.microsoftvirtualacademy.com/" TargetMode="External"/><Relationship Id="rId7" Type="http://schemas.openxmlformats.org/officeDocument/2006/relationships/hyperlink" Target="http://mikefrobbins.com/" TargetMode="External"/><Relationship Id="rId2" Type="http://schemas.openxmlformats.org/officeDocument/2006/relationships/hyperlink" Target="http://powershell.org/" TargetMode="External"/><Relationship Id="rId1" Type="http://schemas.openxmlformats.org/officeDocument/2006/relationships/slideLayout" Target="../slideLayouts/slideLayout2.xml"/><Relationship Id="rId6" Type="http://schemas.openxmlformats.org/officeDocument/2006/relationships/hyperlink" Target="http://powershell.sqlpass.org/" TargetMode="External"/><Relationship Id="rId11" Type="http://schemas.openxmlformats.org/officeDocument/2006/relationships/hyperlink" Target="https://leanpub.com/the-dsc-book" TargetMode="External"/><Relationship Id="rId5" Type="http://schemas.openxmlformats.org/officeDocument/2006/relationships/hyperlink" Target="http://github.com/" TargetMode="External"/><Relationship Id="rId10" Type="http://schemas.openxmlformats.org/officeDocument/2006/relationships/hyperlink" Target="https://www.packtpub.com/networking-and-servers/learning-powershell-dsc-second-edition" TargetMode="External"/><Relationship Id="rId4" Type="http://schemas.openxmlformats.org/officeDocument/2006/relationships/hyperlink" Target="http://www.powershellmagazine.com/" TargetMode="External"/><Relationship Id="rId9" Type="http://schemas.openxmlformats.org/officeDocument/2006/relationships/hyperlink" Target="http://www.apress.com/9781484200179"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0.png"/><Relationship Id="rId3" Type="http://schemas.openxmlformats.org/officeDocument/2006/relationships/hyperlink" Target="http://twitter.com/mikefrobbins" TargetMode="External"/><Relationship Id="rId7" Type="http://schemas.openxmlformats.org/officeDocument/2006/relationships/image" Target="../media/image7.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9.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owerShell/PowerShe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ogs.msdn.microsoft.com/powershel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Recreate MOF based DSC resources</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as Class based DSC resources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EFF2-3E93-4E9C-858D-FFE7FE7BABE3}"/>
              </a:ext>
            </a:extLst>
          </p:cNvPr>
          <p:cNvSpPr>
            <a:spLocks noGrp="1"/>
          </p:cNvSpPr>
          <p:nvPr>
            <p:ph type="title"/>
          </p:nvPr>
        </p:nvSpPr>
        <p:spPr/>
        <p:txBody>
          <a:bodyPr/>
          <a:lstStyle/>
          <a:p>
            <a:r>
              <a:rPr lang="en-US" dirty="0"/>
              <a:t>Naming Convention</a:t>
            </a:r>
          </a:p>
        </p:txBody>
      </p:sp>
      <p:sp>
        <p:nvSpPr>
          <p:cNvPr id="3" name="Content Placeholder 2">
            <a:extLst>
              <a:ext uri="{FF2B5EF4-FFF2-40B4-BE49-F238E27FC236}">
                <a16:creationId xmlns:a16="http://schemas.microsoft.com/office/drawing/2014/main" id="{0877047E-37E5-439A-8652-94190AA1CD0B}"/>
              </a:ext>
            </a:extLst>
          </p:cNvPr>
          <p:cNvSpPr>
            <a:spLocks noGrp="1"/>
          </p:cNvSpPr>
          <p:nvPr>
            <p:ph idx="1"/>
          </p:nvPr>
        </p:nvSpPr>
        <p:spPr>
          <a:xfrm>
            <a:off x="498474" y="1600200"/>
            <a:ext cx="7556313" cy="4525963"/>
          </a:xfrm>
        </p:spPr>
        <p:txBody>
          <a:bodyPr/>
          <a:lstStyle/>
          <a:p>
            <a:r>
              <a:rPr lang="en-US" dirty="0"/>
              <a:t>2014</a:t>
            </a:r>
          </a:p>
          <a:p>
            <a:pPr lvl="1"/>
            <a:r>
              <a:rPr lang="en-US" dirty="0"/>
              <a:t>Prefix</a:t>
            </a:r>
          </a:p>
          <a:p>
            <a:pPr lvl="2"/>
            <a:r>
              <a:rPr lang="en-US" dirty="0"/>
              <a:t>“c” for Community</a:t>
            </a:r>
          </a:p>
          <a:p>
            <a:pPr lvl="2"/>
            <a:r>
              <a:rPr lang="en-US" dirty="0"/>
              <a:t>“x” for Experimental (Microsoft Only)</a:t>
            </a:r>
          </a:p>
          <a:p>
            <a:r>
              <a:rPr lang="en-US" dirty="0"/>
              <a:t>2015</a:t>
            </a:r>
          </a:p>
          <a:p>
            <a:pPr lvl="1"/>
            <a:r>
              <a:rPr lang="en-US" dirty="0">
                <a:hlinkClick r:id="rId3"/>
              </a:rPr>
              <a:t>Let’s Stop Using “c” Now</a:t>
            </a:r>
            <a:endParaRPr lang="en-US" dirty="0"/>
          </a:p>
          <a:p>
            <a:pPr lvl="2"/>
            <a:r>
              <a:rPr lang="en-US" dirty="0"/>
              <a:t>Steven Murawski</a:t>
            </a:r>
          </a:p>
          <a:p>
            <a:r>
              <a:rPr lang="en-US" dirty="0"/>
              <a:t>2017</a:t>
            </a:r>
          </a:p>
          <a:p>
            <a:pPr lvl="1"/>
            <a:r>
              <a:rPr lang="en-US" dirty="0">
                <a:hlinkClick r:id="rId4"/>
              </a:rPr>
              <a:t>DSC Naming Guidelines</a:t>
            </a:r>
            <a:endParaRPr lang="en-US" dirty="0"/>
          </a:p>
          <a:p>
            <a:pPr lvl="2"/>
            <a:r>
              <a:rPr lang="en-US" dirty="0"/>
              <a:t>PowerShell Team Blog</a:t>
            </a:r>
          </a:p>
        </p:txBody>
      </p:sp>
    </p:spTree>
    <p:extLst>
      <p:ext uri="{BB962C8B-B14F-4D97-AF65-F5344CB8AC3E}">
        <p14:creationId xmlns:p14="http://schemas.microsoft.com/office/powerpoint/2010/main" val="26938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553-C305-462B-B54E-C3BD25D71E9B}"/>
              </a:ext>
            </a:extLst>
          </p:cNvPr>
          <p:cNvSpPr>
            <a:spLocks noGrp="1"/>
          </p:cNvSpPr>
          <p:nvPr>
            <p:ph type="title"/>
          </p:nvPr>
        </p:nvSpPr>
        <p:spPr/>
        <p:txBody>
          <a:bodyPr/>
          <a:lstStyle/>
          <a:p>
            <a:r>
              <a:rPr lang="en-US" dirty="0"/>
              <a:t>Required Functions</a:t>
            </a:r>
          </a:p>
        </p:txBody>
      </p:sp>
      <p:sp>
        <p:nvSpPr>
          <p:cNvPr id="3" name="Content Placeholder 2">
            <a:extLst>
              <a:ext uri="{FF2B5EF4-FFF2-40B4-BE49-F238E27FC236}">
                <a16:creationId xmlns:a16="http://schemas.microsoft.com/office/drawing/2014/main" id="{2DCB792F-ACA4-47DA-9F94-52FD69B91FA3}"/>
              </a:ext>
            </a:extLst>
          </p:cNvPr>
          <p:cNvSpPr>
            <a:spLocks noGrp="1"/>
          </p:cNvSpPr>
          <p:nvPr>
            <p:ph idx="1"/>
          </p:nvPr>
        </p:nvSpPr>
        <p:spPr/>
        <p:txBody>
          <a:bodyPr/>
          <a:lstStyle/>
          <a:p>
            <a:r>
              <a:rPr lang="en-US" dirty="0"/>
              <a:t>Get-</a:t>
            </a:r>
            <a:r>
              <a:rPr lang="en-US" dirty="0" err="1"/>
              <a:t>TargetResource</a:t>
            </a:r>
            <a:endParaRPr lang="en-US" dirty="0"/>
          </a:p>
          <a:p>
            <a:pPr lvl="1"/>
            <a:r>
              <a:rPr lang="en-US" dirty="0" err="1"/>
              <a:t>Hashtable</a:t>
            </a:r>
            <a:endParaRPr lang="en-US" dirty="0"/>
          </a:p>
          <a:p>
            <a:r>
              <a:rPr lang="en-US" dirty="0"/>
              <a:t>Set-</a:t>
            </a:r>
            <a:r>
              <a:rPr lang="en-US" dirty="0" err="1"/>
              <a:t>TargetResource</a:t>
            </a:r>
            <a:endParaRPr lang="en-US" dirty="0"/>
          </a:p>
          <a:p>
            <a:pPr lvl="1"/>
            <a:r>
              <a:rPr lang="en-US" dirty="0"/>
              <a:t>Test-</a:t>
            </a:r>
            <a:r>
              <a:rPr lang="en-US" dirty="0" err="1"/>
              <a:t>TargetResource</a:t>
            </a:r>
            <a:r>
              <a:rPr lang="en-US" dirty="0"/>
              <a:t> Fails</a:t>
            </a:r>
          </a:p>
          <a:p>
            <a:pPr lvl="1"/>
            <a:r>
              <a:rPr lang="en-US" dirty="0"/>
              <a:t>Configure non-compliant Items</a:t>
            </a:r>
          </a:p>
          <a:p>
            <a:pPr lvl="1"/>
            <a:r>
              <a:rPr lang="en-US" dirty="0"/>
              <a:t>No results</a:t>
            </a:r>
          </a:p>
          <a:p>
            <a:r>
              <a:rPr lang="en-US" dirty="0"/>
              <a:t>Test-</a:t>
            </a:r>
            <a:r>
              <a:rPr lang="en-US" dirty="0" err="1"/>
              <a:t>TargetResource</a:t>
            </a:r>
            <a:endParaRPr lang="en-US" dirty="0"/>
          </a:p>
          <a:p>
            <a:pPr lvl="1"/>
            <a:r>
              <a:rPr lang="en-US" dirty="0"/>
              <a:t>Determine Compliance</a:t>
            </a:r>
          </a:p>
          <a:p>
            <a:pPr lvl="1"/>
            <a:r>
              <a:rPr lang="en-US" dirty="0"/>
              <a:t>Boolean</a:t>
            </a:r>
          </a:p>
        </p:txBody>
      </p:sp>
    </p:spTree>
    <p:extLst>
      <p:ext uri="{BB962C8B-B14F-4D97-AF65-F5344CB8AC3E}">
        <p14:creationId xmlns:p14="http://schemas.microsoft.com/office/powerpoint/2010/main" val="95508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E9B6-F1F0-4BC0-99A0-79729AAF1201}"/>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1911683B-7EDD-4B54-AED8-3AFA07D7A177}"/>
              </a:ext>
            </a:extLst>
          </p:cNvPr>
          <p:cNvSpPr>
            <a:spLocks noGrp="1"/>
          </p:cNvSpPr>
          <p:nvPr>
            <p:ph idx="1"/>
          </p:nvPr>
        </p:nvSpPr>
        <p:spPr/>
        <p:txBody>
          <a:bodyPr/>
          <a:lstStyle/>
          <a:p>
            <a:r>
              <a:rPr lang="en-US" dirty="0"/>
              <a:t>Private Functions</a:t>
            </a:r>
          </a:p>
          <a:p>
            <a:pPr lvl="1"/>
            <a:r>
              <a:rPr lang="en-US" dirty="0"/>
              <a:t>Eliminate Redundancy</a:t>
            </a:r>
          </a:p>
          <a:p>
            <a:pPr lvl="1"/>
            <a:r>
              <a:rPr lang="en-US" dirty="0"/>
              <a:t>Export-</a:t>
            </a:r>
            <a:r>
              <a:rPr lang="en-US" dirty="0" err="1"/>
              <a:t>ModuleMember</a:t>
            </a:r>
            <a:endParaRPr lang="en-US" dirty="0"/>
          </a:p>
          <a:p>
            <a:pPr lvl="1"/>
            <a:r>
              <a:rPr lang="en-US" dirty="0" err="1"/>
              <a:t>FunctionsToExport</a:t>
            </a:r>
            <a:endParaRPr lang="en-US" dirty="0"/>
          </a:p>
          <a:p>
            <a:pPr lvl="1"/>
            <a:endParaRPr lang="en-US" dirty="0"/>
          </a:p>
        </p:txBody>
      </p:sp>
    </p:spTree>
    <p:extLst>
      <p:ext uri="{BB962C8B-B14F-4D97-AF65-F5344CB8AC3E}">
        <p14:creationId xmlns:p14="http://schemas.microsoft.com/office/powerpoint/2010/main" val="9454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5A6A-8DC4-4E36-8009-8D122BA53E61}"/>
              </a:ext>
            </a:extLst>
          </p:cNvPr>
          <p:cNvSpPr>
            <a:spLocks noGrp="1"/>
          </p:cNvSpPr>
          <p:nvPr>
            <p:ph type="title"/>
          </p:nvPr>
        </p:nvSpPr>
        <p:spPr>
          <a:xfrm>
            <a:off x="498474" y="484094"/>
            <a:ext cx="7916656" cy="1116106"/>
          </a:xfrm>
        </p:spPr>
        <p:txBody>
          <a:bodyPr/>
          <a:lstStyle/>
          <a:p>
            <a:r>
              <a:rPr lang="en-US" dirty="0"/>
              <a:t>Part 2 – Class Based DSC Resources </a:t>
            </a:r>
          </a:p>
        </p:txBody>
      </p:sp>
      <p:sp>
        <p:nvSpPr>
          <p:cNvPr id="3" name="Content Placeholder 2">
            <a:extLst>
              <a:ext uri="{FF2B5EF4-FFF2-40B4-BE49-F238E27FC236}">
                <a16:creationId xmlns:a16="http://schemas.microsoft.com/office/drawing/2014/main" id="{AC6A5208-BB36-4DDB-B06E-2999B44650FB}"/>
              </a:ext>
            </a:extLst>
          </p:cNvPr>
          <p:cNvSpPr>
            <a:spLocks noGrp="1"/>
          </p:cNvSpPr>
          <p:nvPr>
            <p:ph idx="1"/>
          </p:nvPr>
        </p:nvSpPr>
        <p:spPr/>
        <p:txBody>
          <a:bodyPr/>
          <a:lstStyle/>
          <a:p>
            <a:r>
              <a:rPr lang="en-US" dirty="0"/>
              <a:t>Requirements</a:t>
            </a:r>
          </a:p>
          <a:p>
            <a:pPr lvl="1"/>
            <a:r>
              <a:rPr lang="en-US" dirty="0"/>
              <a:t>Windows PowerShell version 5.0 or higher</a:t>
            </a:r>
          </a:p>
          <a:p>
            <a:pPr lvl="1"/>
            <a:endParaRPr lang="en-US" dirty="0"/>
          </a:p>
          <a:p>
            <a:r>
              <a:rPr lang="en-US" dirty="0"/>
              <a:t>Required Methods</a:t>
            </a:r>
          </a:p>
          <a:p>
            <a:pPr lvl="1"/>
            <a:r>
              <a:rPr lang="en-US" dirty="0"/>
              <a:t>Get()</a:t>
            </a:r>
          </a:p>
          <a:p>
            <a:pPr lvl="1"/>
            <a:r>
              <a:rPr lang="en-US" dirty="0"/>
              <a:t>Set()</a:t>
            </a:r>
          </a:p>
          <a:p>
            <a:pPr lvl="1"/>
            <a:r>
              <a:rPr lang="en-US" dirty="0"/>
              <a:t>Test()</a:t>
            </a:r>
          </a:p>
          <a:p>
            <a:pPr lvl="1"/>
            <a:endParaRPr lang="en-US" dirty="0"/>
          </a:p>
          <a:p>
            <a:r>
              <a:rPr lang="en-US" dirty="0"/>
              <a:t>Benefits</a:t>
            </a:r>
          </a:p>
          <a:p>
            <a:pPr lvl="1"/>
            <a:r>
              <a:rPr lang="en-US" dirty="0"/>
              <a:t>No MOF</a:t>
            </a:r>
          </a:p>
          <a:p>
            <a:pPr lvl="1"/>
            <a:endParaRPr lang="en-US" dirty="0"/>
          </a:p>
          <a:p>
            <a:pPr lvl="1"/>
            <a:endParaRPr lang="en-US" dirty="0"/>
          </a:p>
        </p:txBody>
      </p:sp>
    </p:spTree>
    <p:extLst>
      <p:ext uri="{BB962C8B-B14F-4D97-AF65-F5344CB8AC3E}">
        <p14:creationId xmlns:p14="http://schemas.microsoft.com/office/powerpoint/2010/main" val="1463475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448C-FC35-43A7-A634-42AE4D8BD809}"/>
              </a:ext>
            </a:extLst>
          </p:cNvPr>
          <p:cNvSpPr>
            <a:spLocks noGrp="1"/>
          </p:cNvSpPr>
          <p:nvPr>
            <p:ph type="title"/>
          </p:nvPr>
        </p:nvSpPr>
        <p:spPr/>
        <p:txBody>
          <a:bodyPr/>
          <a:lstStyle/>
          <a:p>
            <a:r>
              <a:rPr lang="en-US" dirty="0"/>
              <a:t>Part 3 – Refactoring</a:t>
            </a:r>
          </a:p>
        </p:txBody>
      </p:sp>
      <p:sp>
        <p:nvSpPr>
          <p:cNvPr id="3" name="Content Placeholder 2">
            <a:extLst>
              <a:ext uri="{FF2B5EF4-FFF2-40B4-BE49-F238E27FC236}">
                <a16:creationId xmlns:a16="http://schemas.microsoft.com/office/drawing/2014/main" id="{BEBA002B-04A0-48B9-9D2C-CD75A221CC31}"/>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8904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DC2E-D94E-4306-9D41-78DD0888F387}"/>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5A2A5F08-941C-43C7-85F4-692516CD44FD}"/>
              </a:ext>
            </a:extLst>
          </p:cNvPr>
          <p:cNvSpPr>
            <a:spLocks noGrp="1"/>
          </p:cNvSpPr>
          <p:nvPr>
            <p:ph idx="1"/>
          </p:nvPr>
        </p:nvSpPr>
        <p:spPr/>
        <p:txBody>
          <a:bodyPr/>
          <a:lstStyle/>
          <a:p>
            <a:r>
              <a:rPr lang="en-US" dirty="0"/>
              <a:t>Debugging</a:t>
            </a:r>
          </a:p>
          <a:p>
            <a:r>
              <a:rPr lang="en-US" dirty="0"/>
              <a:t>Versioning</a:t>
            </a:r>
          </a:p>
        </p:txBody>
      </p:sp>
    </p:spTree>
    <p:extLst>
      <p:ext uri="{BB962C8B-B14F-4D97-AF65-F5344CB8AC3E}">
        <p14:creationId xmlns:p14="http://schemas.microsoft.com/office/powerpoint/2010/main" val="4038976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802911"/>
          </a:xfrm>
        </p:spPr>
        <p:txBody>
          <a:bodyPr>
            <a:normAutofit lnSpcReduction="10000"/>
          </a:bodyPr>
          <a:lstStyle/>
          <a:p>
            <a:r>
              <a:rPr lang="en-US" dirty="0">
                <a:hlinkClick r:id="rId2"/>
              </a:rPr>
              <a:t>PowerShell.org</a:t>
            </a:r>
            <a:endParaRPr lang="en-US" dirty="0">
              <a:hlinkClick r:id="rId3"/>
            </a:endParaRPr>
          </a:p>
          <a:p>
            <a:r>
              <a:rPr lang="en-US" dirty="0">
                <a:hlinkClick r:id="rId3"/>
              </a:rPr>
              <a:t>Microsoft Virtual Academy</a:t>
            </a:r>
            <a:endParaRPr lang="en-US" dirty="0"/>
          </a:p>
          <a:p>
            <a:r>
              <a:rPr lang="en-US" dirty="0">
                <a:hlinkClick r:id="rId4"/>
              </a:rPr>
              <a:t>PowerShell Magazine</a:t>
            </a:r>
            <a:endParaRPr lang="en-US" dirty="0"/>
          </a:p>
          <a:p>
            <a:r>
              <a:rPr lang="en-US" dirty="0">
                <a:hlinkClick r:id="rId5"/>
              </a:rPr>
              <a:t>GitHub</a:t>
            </a:r>
            <a:endParaRPr lang="en-US" dirty="0">
              <a:hlinkClick r:id="rId6"/>
            </a:endParaRPr>
          </a:p>
          <a:p>
            <a:r>
              <a:rPr lang="en-US" dirty="0">
                <a:hlinkClick r:id="rId7"/>
              </a:rPr>
              <a:t>User Groups &amp; Blogs</a:t>
            </a:r>
            <a:endParaRPr lang="en-US" dirty="0"/>
          </a:p>
          <a:p>
            <a:r>
              <a:rPr lang="en-US" dirty="0">
                <a:hlinkClick r:id="rId8"/>
              </a:rPr>
              <a:t>Twitter</a:t>
            </a:r>
            <a:endParaRPr lang="en-US" dirty="0"/>
          </a:p>
          <a:p>
            <a:r>
              <a:rPr lang="en-US" dirty="0">
                <a:hlinkClick r:id="rId9"/>
              </a:rPr>
              <a:t>Windows Desired State Configuration Revealed book</a:t>
            </a:r>
            <a:endParaRPr lang="en-US" dirty="0"/>
          </a:p>
          <a:p>
            <a:r>
              <a:rPr lang="en-US" dirty="0">
                <a:hlinkClick r:id="rId10"/>
              </a:rPr>
              <a:t>Learning PowerShell DSC book</a:t>
            </a:r>
            <a:endParaRPr lang="en-US" dirty="0"/>
          </a:p>
          <a:p>
            <a:r>
              <a:rPr lang="en-US" dirty="0">
                <a:hlinkClick r:id="rId11"/>
              </a:rPr>
              <a:t>The DSC Book</a:t>
            </a:r>
            <a:endParaRPr lang="en-US" dirty="0"/>
          </a:p>
        </p:txBody>
      </p:sp>
    </p:spTree>
    <p:extLst>
      <p:ext uri="{BB962C8B-B14F-4D97-AF65-F5344CB8AC3E}">
        <p14:creationId xmlns:p14="http://schemas.microsoft.com/office/powerpoint/2010/main" val="3984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4078829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3806107" cy="4525963"/>
          </a:xfrm>
        </p:spPr>
        <p:txBody>
          <a:bodyPr>
            <a:normAutofit/>
          </a:bodyPr>
          <a:lstStyle/>
          <a:p>
            <a:r>
              <a:rPr lang="en-US" dirty="0"/>
              <a:t>DSC Resources</a:t>
            </a:r>
          </a:p>
          <a:p>
            <a:pPr lvl="1"/>
            <a:r>
              <a:rPr lang="en-US" dirty="0"/>
              <a:t>Requirements</a:t>
            </a:r>
          </a:p>
          <a:p>
            <a:pPr lvl="1"/>
            <a:r>
              <a:rPr lang="en-US" dirty="0"/>
              <a:t>Basics</a:t>
            </a:r>
          </a:p>
          <a:p>
            <a:pPr lvl="1"/>
            <a:r>
              <a:rPr lang="en-US" dirty="0"/>
              <a:t>MOF Based</a:t>
            </a:r>
          </a:p>
          <a:p>
            <a:pPr lvl="1"/>
            <a:r>
              <a:rPr lang="en-US" dirty="0"/>
              <a:t>Class Based</a:t>
            </a:r>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370146"/>
            <a:ext cx="7556313" cy="5003760"/>
          </a:xfrm>
        </p:spPr>
        <p:txBody>
          <a:bodyPr>
            <a:normAutofit/>
          </a:bodyPr>
          <a:lstStyle/>
          <a:p>
            <a:r>
              <a:rPr lang="en-US" sz="2400" dirty="0"/>
              <a:t>Desired State Configuration</a:t>
            </a:r>
          </a:p>
          <a:p>
            <a:r>
              <a:rPr lang="en-US" sz="2400" dirty="0"/>
              <a:t>DSC Resources</a:t>
            </a:r>
          </a:p>
          <a:p>
            <a:pPr lvl="1"/>
            <a:r>
              <a:rPr lang="en-US" sz="2200" dirty="0"/>
              <a:t>MOF</a:t>
            </a:r>
          </a:p>
          <a:p>
            <a:pPr lvl="1"/>
            <a:r>
              <a:rPr lang="en-US" sz="2200" dirty="0"/>
              <a:t>Class</a:t>
            </a:r>
          </a:p>
          <a:p>
            <a:r>
              <a:rPr lang="en-US" sz="2400" dirty="0"/>
              <a:t>Functions and Script Modules</a:t>
            </a:r>
          </a:p>
          <a:p>
            <a:r>
              <a:rPr lang="en-US" sz="2400" dirty="0"/>
              <a:t>PKI</a:t>
            </a:r>
          </a:p>
          <a:p>
            <a:r>
              <a:rPr lang="en-US" sz="2400" dirty="0">
                <a:hlinkClick r:id="rId3"/>
              </a:rPr>
              <a:t>PowerShell Core</a:t>
            </a:r>
            <a:endParaRPr lang="en-US" sz="2400" dirty="0"/>
          </a:p>
          <a:p>
            <a:r>
              <a:rPr lang="en-US" sz="2400" dirty="0"/>
              <a:t>DSC Experts</a:t>
            </a:r>
          </a:p>
          <a:p>
            <a:endParaRPr lang="en-US" sz="2400" dirty="0"/>
          </a:p>
        </p:txBody>
      </p:sp>
    </p:spTree>
    <p:extLst>
      <p:ext uri="{BB962C8B-B14F-4D97-AF65-F5344CB8AC3E}">
        <p14:creationId xmlns:p14="http://schemas.microsoft.com/office/powerpoint/2010/main" val="376199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24F2-FE39-44BE-9D63-6D1839525B2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F1EF5D0-7171-4F3E-9B2B-85DB387C53A4}"/>
              </a:ext>
            </a:extLst>
          </p:cNvPr>
          <p:cNvSpPr>
            <a:spLocks noGrp="1"/>
          </p:cNvSpPr>
          <p:nvPr>
            <p:ph idx="1"/>
          </p:nvPr>
        </p:nvSpPr>
        <p:spPr>
          <a:xfrm>
            <a:off x="498474" y="1586949"/>
            <a:ext cx="7556313" cy="4770782"/>
          </a:xfrm>
        </p:spPr>
        <p:txBody>
          <a:bodyPr>
            <a:normAutofit/>
          </a:bodyPr>
          <a:lstStyle/>
          <a:p>
            <a:r>
              <a:rPr lang="en-US" dirty="0"/>
              <a:t>MOF</a:t>
            </a:r>
          </a:p>
          <a:p>
            <a:pPr lvl="1"/>
            <a:r>
              <a:rPr lang="en-US" dirty="0"/>
              <a:t>Windows PowerShell version 4 or higher</a:t>
            </a:r>
          </a:p>
          <a:p>
            <a:r>
              <a:rPr lang="en-US" dirty="0"/>
              <a:t>Class</a:t>
            </a:r>
          </a:p>
          <a:p>
            <a:pPr lvl="1"/>
            <a:r>
              <a:rPr lang="en-US" dirty="0"/>
              <a:t>Windows PowerShell version 5 or higher</a:t>
            </a:r>
          </a:p>
          <a:p>
            <a:r>
              <a:rPr lang="en-US" dirty="0" err="1"/>
              <a:t>PSDesiredStateConfiguration</a:t>
            </a:r>
            <a:r>
              <a:rPr lang="en-US" dirty="0"/>
              <a:t> #Requires WMI</a:t>
            </a:r>
          </a:p>
          <a:p>
            <a:r>
              <a:rPr lang="en-US" dirty="0"/>
              <a:t>DSC –</a:t>
            </a:r>
            <a:r>
              <a:rPr lang="en-US" dirty="0" err="1"/>
              <a:t>notlike</a:t>
            </a:r>
            <a:r>
              <a:rPr lang="en-US" dirty="0"/>
              <a:t> ‘PowerShell Core’</a:t>
            </a:r>
          </a:p>
          <a:p>
            <a:pPr lvl="1"/>
            <a:r>
              <a:rPr lang="en-US" dirty="0"/>
              <a:t>Windows</a:t>
            </a:r>
          </a:p>
          <a:p>
            <a:pPr lvl="1"/>
            <a:r>
              <a:rPr lang="en-US" dirty="0"/>
              <a:t>Linux</a:t>
            </a:r>
          </a:p>
          <a:p>
            <a:pPr lvl="1"/>
            <a:r>
              <a:rPr lang="en-US" dirty="0"/>
              <a:t>macOS</a:t>
            </a:r>
          </a:p>
          <a:p>
            <a:r>
              <a:rPr lang="en-US" dirty="0">
                <a:hlinkClick r:id="rId3"/>
              </a:rPr>
              <a:t>PowerShell Team Blog</a:t>
            </a:r>
            <a:endParaRPr lang="en-US" dirty="0"/>
          </a:p>
        </p:txBody>
      </p:sp>
    </p:spTree>
    <p:extLst>
      <p:ext uri="{BB962C8B-B14F-4D97-AF65-F5344CB8AC3E}">
        <p14:creationId xmlns:p14="http://schemas.microsoft.com/office/powerpoint/2010/main" val="11812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C4-9149-417A-98DC-90FC2A5D0A3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9CB882-9302-4558-932B-71EC35F239B4}"/>
              </a:ext>
            </a:extLst>
          </p:cNvPr>
          <p:cNvSpPr>
            <a:spLocks noGrp="1"/>
          </p:cNvSpPr>
          <p:nvPr>
            <p:ph idx="1"/>
          </p:nvPr>
        </p:nvSpPr>
        <p:spPr>
          <a:xfrm>
            <a:off x="498474" y="1600200"/>
            <a:ext cx="7556313" cy="4916167"/>
          </a:xfrm>
        </p:spPr>
        <p:txBody>
          <a:bodyPr>
            <a:normAutofit/>
          </a:bodyPr>
          <a:lstStyle/>
          <a:p>
            <a:r>
              <a:rPr lang="en-US" dirty="0" err="1"/>
              <a:t>xRemoteDesktopAdmin</a:t>
            </a:r>
            <a:endParaRPr lang="en-US" dirty="0"/>
          </a:p>
          <a:p>
            <a:pPr lvl="1"/>
            <a:r>
              <a:rPr lang="en-US" dirty="0"/>
              <a:t>Set-</a:t>
            </a:r>
            <a:r>
              <a:rPr lang="en-US" dirty="0" err="1"/>
              <a:t>TargetResource</a:t>
            </a:r>
            <a:endParaRPr lang="en-US" dirty="0"/>
          </a:p>
          <a:p>
            <a:pPr lvl="2"/>
            <a:r>
              <a:rPr lang="en-US" dirty="0"/>
              <a:t>Compares a string to an integer</a:t>
            </a:r>
          </a:p>
          <a:p>
            <a:pPr lvl="2"/>
            <a:r>
              <a:rPr lang="en-US" dirty="0"/>
              <a:t>Variables</a:t>
            </a:r>
          </a:p>
          <a:p>
            <a:pPr lvl="3"/>
            <a:r>
              <a:rPr lang="en-US" dirty="0"/>
              <a:t>Ensure is a string</a:t>
            </a:r>
          </a:p>
          <a:p>
            <a:pPr lvl="4"/>
            <a:r>
              <a:rPr lang="en-US" dirty="0"/>
              <a:t>Present</a:t>
            </a:r>
          </a:p>
          <a:p>
            <a:pPr lvl="4"/>
            <a:r>
              <a:rPr lang="en-US" dirty="0"/>
              <a:t>Absent</a:t>
            </a:r>
          </a:p>
          <a:p>
            <a:pPr lvl="3"/>
            <a:r>
              <a:rPr lang="en-US" dirty="0" err="1"/>
              <a:t>GetEnsure</a:t>
            </a:r>
            <a:endParaRPr lang="en-US" dirty="0"/>
          </a:p>
          <a:p>
            <a:pPr lvl="4"/>
            <a:r>
              <a:rPr lang="en-US" dirty="0"/>
              <a:t>0</a:t>
            </a:r>
          </a:p>
          <a:p>
            <a:pPr lvl="4"/>
            <a:r>
              <a:rPr lang="en-US" dirty="0"/>
              <a:t>1</a:t>
            </a:r>
          </a:p>
          <a:p>
            <a:pPr lvl="2"/>
            <a:r>
              <a:rPr lang="en-US" dirty="0"/>
              <a:t>If = $false (line 89)</a:t>
            </a:r>
          </a:p>
          <a:p>
            <a:r>
              <a:rPr lang="en-US" dirty="0"/>
              <a:t>The Dark Ages</a:t>
            </a:r>
          </a:p>
          <a:p>
            <a:endParaRPr lang="en-US" dirty="0"/>
          </a:p>
        </p:txBody>
      </p:sp>
    </p:spTree>
    <p:extLst>
      <p:ext uri="{BB962C8B-B14F-4D97-AF65-F5344CB8AC3E}">
        <p14:creationId xmlns:p14="http://schemas.microsoft.com/office/powerpoint/2010/main" val="2623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5C56-8766-47CD-AC1A-5C6F6174DC44}"/>
              </a:ext>
            </a:extLst>
          </p:cNvPr>
          <p:cNvSpPr>
            <a:spLocks noGrp="1"/>
          </p:cNvSpPr>
          <p:nvPr>
            <p:ph type="title"/>
          </p:nvPr>
        </p:nvSpPr>
        <p:spPr>
          <a:xfrm>
            <a:off x="498474" y="484094"/>
            <a:ext cx="8420443" cy="1116106"/>
          </a:xfrm>
        </p:spPr>
        <p:txBody>
          <a:bodyPr/>
          <a:lstStyle/>
          <a:p>
            <a:r>
              <a:rPr lang="en-US" dirty="0" err="1"/>
              <a:t>xRemoteDesktopAdmin</a:t>
            </a:r>
            <a:r>
              <a:rPr lang="en-US" dirty="0"/>
              <a:t> DSC resource</a:t>
            </a:r>
          </a:p>
        </p:txBody>
      </p:sp>
      <p:pic>
        <p:nvPicPr>
          <p:cNvPr id="4" name="Content Placeholder 3">
            <a:extLst>
              <a:ext uri="{FF2B5EF4-FFF2-40B4-BE49-F238E27FC236}">
                <a16:creationId xmlns:a16="http://schemas.microsoft.com/office/drawing/2014/main" id="{8B7CDF20-5A8C-4542-B1E5-EC6BD09DC41A}"/>
              </a:ext>
            </a:extLst>
          </p:cNvPr>
          <p:cNvPicPr>
            <a:picLocks noGrp="1" noChangeAspect="1"/>
          </p:cNvPicPr>
          <p:nvPr>
            <p:ph idx="1"/>
          </p:nvPr>
        </p:nvPicPr>
        <p:blipFill>
          <a:blip r:embed="rId2"/>
          <a:stretch>
            <a:fillRect/>
          </a:stretch>
        </p:blipFill>
        <p:spPr>
          <a:xfrm>
            <a:off x="1620569" y="1092726"/>
            <a:ext cx="5341545" cy="5352838"/>
          </a:xfrm>
          <a:prstGeom prst="rect">
            <a:avLst/>
          </a:prstGeom>
        </p:spPr>
      </p:pic>
    </p:spTree>
    <p:extLst>
      <p:ext uri="{BB962C8B-B14F-4D97-AF65-F5344CB8AC3E}">
        <p14:creationId xmlns:p14="http://schemas.microsoft.com/office/powerpoint/2010/main" val="4286103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27E-1A5E-463C-A307-955B5AB32709}"/>
              </a:ext>
            </a:extLst>
          </p:cNvPr>
          <p:cNvSpPr>
            <a:spLocks noGrp="1"/>
          </p:cNvSpPr>
          <p:nvPr>
            <p:ph type="title"/>
          </p:nvPr>
        </p:nvSpPr>
        <p:spPr/>
        <p:txBody>
          <a:bodyPr/>
          <a:lstStyle/>
          <a:p>
            <a:r>
              <a:rPr lang="en-US" dirty="0"/>
              <a:t>Part 1 – MOF Based DSC Resource</a:t>
            </a:r>
          </a:p>
        </p:txBody>
      </p:sp>
      <p:sp>
        <p:nvSpPr>
          <p:cNvPr id="3" name="Content Placeholder 2">
            <a:extLst>
              <a:ext uri="{FF2B5EF4-FFF2-40B4-BE49-F238E27FC236}">
                <a16:creationId xmlns:a16="http://schemas.microsoft.com/office/drawing/2014/main" id="{67DBF0C7-DFB5-479B-9835-DA957F7AF128}"/>
              </a:ext>
            </a:extLst>
          </p:cNvPr>
          <p:cNvSpPr>
            <a:spLocks noGrp="1"/>
          </p:cNvSpPr>
          <p:nvPr>
            <p:ph idx="1"/>
          </p:nvPr>
        </p:nvSpPr>
        <p:spPr/>
        <p:txBody>
          <a:bodyPr/>
          <a:lstStyle/>
          <a:p>
            <a:r>
              <a:rPr lang="en-US" dirty="0"/>
              <a:t>Demonstration of Process</a:t>
            </a:r>
          </a:p>
          <a:p>
            <a:pPr lvl="1"/>
            <a:r>
              <a:rPr lang="en-US" dirty="0"/>
              <a:t>Custom DSC Resource for RDP</a:t>
            </a:r>
          </a:p>
          <a:p>
            <a:pPr lvl="1"/>
            <a:r>
              <a:rPr lang="en-US" dirty="0"/>
              <a:t>2014</a:t>
            </a:r>
          </a:p>
          <a:p>
            <a:r>
              <a:rPr lang="en-US" dirty="0"/>
              <a:t>Requirements</a:t>
            </a:r>
          </a:p>
          <a:p>
            <a:pPr lvl="1"/>
            <a:r>
              <a:rPr lang="en-US" dirty="0"/>
              <a:t>Windows PowerShell version 4.0 or higher</a:t>
            </a:r>
          </a:p>
          <a:p>
            <a:pPr lvl="2"/>
            <a:r>
              <a:rPr lang="en-US" dirty="0"/>
              <a:t>DSC Introduced</a:t>
            </a:r>
          </a:p>
          <a:p>
            <a:pPr lvl="2"/>
            <a:r>
              <a:rPr lang="en-US" dirty="0"/>
              <a:t>Limited to MOF</a:t>
            </a:r>
          </a:p>
          <a:p>
            <a:pPr lvl="1"/>
            <a:endParaRPr lang="en-US" dirty="0"/>
          </a:p>
        </p:txBody>
      </p:sp>
    </p:spTree>
    <p:extLst>
      <p:ext uri="{BB962C8B-B14F-4D97-AF65-F5344CB8AC3E}">
        <p14:creationId xmlns:p14="http://schemas.microsoft.com/office/powerpoint/2010/main" val="3576135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1825</TotalTime>
  <Words>1641</Words>
  <Application>Microsoft Office PowerPoint</Application>
  <PresentationFormat>On-screen Show (4:3)</PresentationFormat>
  <Paragraphs>199</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Consolas</vt:lpstr>
      <vt:lpstr>Rockwell</vt:lpstr>
      <vt:lpstr>Wingdings</vt:lpstr>
      <vt:lpstr>Advantage</vt:lpstr>
      <vt:lpstr>Recreate MOF based DSC resources</vt:lpstr>
      <vt:lpstr>Get-Help –Name ‘about_Presenter’</vt:lpstr>
      <vt:lpstr>Set-Content ‘Information to Cover’</vt:lpstr>
      <vt:lpstr>Write-Output ‘Questions for Audience’</vt:lpstr>
      <vt:lpstr>Requirements</vt:lpstr>
      <vt:lpstr>Introduction</vt:lpstr>
      <vt:lpstr>xRemoteDesktopAdmin DSC resource</vt:lpstr>
      <vt:lpstr>Part 1 – MOF Based DSC Resource</vt:lpstr>
      <vt:lpstr>Start-Process ‘Demo’</vt:lpstr>
      <vt:lpstr>Naming Convention</vt:lpstr>
      <vt:lpstr>Required Functions</vt:lpstr>
      <vt:lpstr>Possible Improvements</vt:lpstr>
      <vt:lpstr>Part 2 – Class Based DSC Resources </vt:lpstr>
      <vt:lpstr>Part 3 – Refactoring</vt:lpstr>
      <vt:lpstr>Challenges</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195</cp:revision>
  <dcterms:created xsi:type="dcterms:W3CDTF">2015-04-24T20:45:20Z</dcterms:created>
  <dcterms:modified xsi:type="dcterms:W3CDTF">2018-04-11T18:38:59Z</dcterms:modified>
</cp:coreProperties>
</file>